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7" r:id="rId7"/>
    <p:sldId id="266" r:id="rId8"/>
    <p:sldId id="263" r:id="rId9"/>
    <p:sldId id="268" r:id="rId10"/>
    <p:sldId id="264" r:id="rId11"/>
    <p:sldId id="265" r:id="rId12"/>
    <p:sldId id="270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ed Hat Text" panose="020B0604020202020204" charset="0"/>
      <p:regular r:id="rId19"/>
    </p:embeddedFont>
    <p:embeddedFont>
      <p:font typeface="Roboto Light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59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57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541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5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995965-FCC0-F0BF-8CE3-2A85BF3ED5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9" y="261825"/>
            <a:ext cx="2881362" cy="1126206"/>
          </a:xfrm>
          <a:prstGeom prst="rect">
            <a:avLst/>
          </a:prstGeom>
        </p:spPr>
      </p:pic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5202" y="0"/>
            <a:ext cx="7314652" cy="7699301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4158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780" y="2087519"/>
            <a:ext cx="7958406" cy="1517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Использование нейросетей для прогноза котировок акций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443305" y="6010513"/>
            <a:ext cx="1444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115780" y="4868865"/>
            <a:ext cx="8144230" cy="937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ru-RU" sz="3200" dirty="0">
                <a:latin typeface="Roboto Light" panose="020B0604020202020204" charset="0"/>
                <a:ea typeface="Roboto Light" panose="020B0604020202020204" charset="0"/>
              </a:rPr>
              <a:t>Выполнил студент 22-КБ-ПР1 Милькин С.Н.</a:t>
            </a:r>
            <a:br>
              <a:rPr lang="ru-RU" sz="3200" dirty="0">
                <a:latin typeface="Roboto Light" panose="020B0604020202020204" charset="0"/>
                <a:ea typeface="Roboto Light" panose="020B0604020202020204" charset="0"/>
              </a:rPr>
            </a:br>
            <a:r>
              <a:rPr lang="ru-RU" sz="3200" dirty="0">
                <a:latin typeface="Roboto Light" panose="020B0604020202020204" charset="0"/>
                <a:ea typeface="Roboto Light" panose="020B0604020202020204" charset="0"/>
              </a:rPr>
              <a:t>Научный руководитель доцент </a:t>
            </a:r>
            <a:r>
              <a:rPr lang="ru-RU" sz="3200" dirty="0" err="1">
                <a:latin typeface="Roboto Light" panose="020B0604020202020204" charset="0"/>
                <a:ea typeface="Roboto Light" panose="020B0604020202020204" charset="0"/>
              </a:rPr>
              <a:t>Мурлин</a:t>
            </a:r>
            <a:r>
              <a:rPr lang="ru-RU" sz="3200" dirty="0">
                <a:latin typeface="Roboto Light" panose="020B0604020202020204" charset="0"/>
                <a:ea typeface="Roboto Light" panose="020B0604020202020204" charset="0"/>
              </a:rPr>
              <a:t> А.Г.</a:t>
            </a:r>
            <a:endParaRPr lang="en-US" sz="32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25785BA-8C0A-42BF-897F-E7BED47CD6AF}"/>
              </a:ext>
            </a:extLst>
          </p:cNvPr>
          <p:cNvSpPr/>
          <p:nvPr/>
        </p:nvSpPr>
        <p:spPr>
          <a:xfrm>
            <a:off x="12668599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2341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06032" y="644903"/>
            <a:ext cx="8158296" cy="95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Перспективы развития проекта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556706" y="2162413"/>
            <a:ext cx="30480" cy="5480209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5766316" y="2627233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5316617" y="2402443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5406032" y="2454176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6623863" y="2361964"/>
            <a:ext cx="4862467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Новые источники данных</a:t>
            </a:r>
            <a:endParaRPr lang="en-US" sz="2800" b="1" dirty="0"/>
          </a:p>
        </p:txBody>
      </p:sp>
      <p:sp>
        <p:nvSpPr>
          <p:cNvPr id="9" name="Text 6"/>
          <p:cNvSpPr/>
          <p:nvPr/>
        </p:nvSpPr>
        <p:spPr>
          <a:xfrm>
            <a:off x="6623863" y="2817614"/>
            <a:ext cx="634305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Добавление новостей и аналитики.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5766316" y="4050625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5316617" y="3825835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5406032" y="3877568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623863" y="3600865"/>
            <a:ext cx="4302638" cy="38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Улучшение архитектуры</a:t>
            </a:r>
            <a:endParaRPr lang="en-US" sz="2800" b="1" dirty="0"/>
          </a:p>
        </p:txBody>
      </p:sp>
      <p:sp>
        <p:nvSpPr>
          <p:cNvPr id="14" name="Text 11"/>
          <p:cNvSpPr/>
          <p:nvPr/>
        </p:nvSpPr>
        <p:spPr>
          <a:xfrm>
            <a:off x="6623863" y="4065865"/>
            <a:ext cx="7237318" cy="853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Улучшение текущей нейросети,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использование многопоточной среды выполнения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5766316" y="5474018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5316617" y="5249228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5406032" y="5300960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6623863" y="5094566"/>
            <a:ext cx="2570680" cy="44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Торговый бот</a:t>
            </a:r>
            <a:endParaRPr lang="en-US" sz="2800" b="1" dirty="0"/>
          </a:p>
        </p:txBody>
      </p:sp>
      <p:sp>
        <p:nvSpPr>
          <p:cNvPr id="19" name="Text 16"/>
          <p:cNvSpPr/>
          <p:nvPr/>
        </p:nvSpPr>
        <p:spPr>
          <a:xfrm>
            <a:off x="6623862" y="5565276"/>
            <a:ext cx="6343055" cy="74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Реализация торгового бота на основе </a:t>
            </a:r>
            <a:endParaRPr lang="ru-RU" sz="2400" dirty="0">
              <a:solidFill>
                <a:srgbClr val="3B3535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прогнозов</a:t>
            </a: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в </a:t>
            </a: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Telegram.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5766316" y="6897410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5316617" y="6672620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5406032" y="6724352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6623863" y="6645950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Интеграция</a:t>
            </a:r>
            <a:endParaRPr lang="en-US" sz="2800" b="1" dirty="0"/>
          </a:p>
        </p:txBody>
      </p:sp>
      <p:sp>
        <p:nvSpPr>
          <p:cNvPr id="24" name="Text 21"/>
          <p:cNvSpPr/>
          <p:nvPr/>
        </p:nvSpPr>
        <p:spPr>
          <a:xfrm>
            <a:off x="6623863" y="7090884"/>
            <a:ext cx="6879505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Интеграция с другими финансовыми сервисами.</a:t>
            </a:r>
            <a:endParaRPr lang="en-US" sz="24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12908AE-BD94-4A91-992D-98A3B4E4C80C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672" y="45031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Заключение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19165" y="1346889"/>
            <a:ext cx="8093183" cy="152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Программа наглядно демонстрирует эффективность нейросетевой модели. Дальнейшие исследования позволят повысить точность прогнозов и адаптировать систему к новым вызовам.</a:t>
            </a:r>
            <a:endParaRPr lang="en-US" sz="2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462" y="3481789"/>
            <a:ext cx="4636196" cy="463619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353D21A-B975-4219-B525-837D5B1A8689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B9FB7-EE48-4F0E-9E73-C191B4E29C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r="12202" b="21918"/>
          <a:stretch/>
        </p:blipFill>
        <p:spPr>
          <a:xfrm>
            <a:off x="8461094" y="1"/>
            <a:ext cx="6153670" cy="7561160"/>
          </a:xfrm>
        </p:spPr>
      </p:pic>
      <p:sp>
        <p:nvSpPr>
          <p:cNvPr id="5" name="Скругленный прямоугольник 1">
            <a:extLst>
              <a:ext uri="{FF2B5EF4-FFF2-40B4-BE49-F238E27FC236}">
                <a16:creationId xmlns:a16="http://schemas.microsoft.com/office/drawing/2014/main" id="{5CE806E3-E7CB-4FB9-838C-76F57272B57E}"/>
              </a:ext>
            </a:extLst>
          </p:cNvPr>
          <p:cNvSpPr/>
          <p:nvPr/>
        </p:nvSpPr>
        <p:spPr>
          <a:xfrm>
            <a:off x="379499" y="2105105"/>
            <a:ext cx="3073026" cy="5393803"/>
          </a:xfrm>
          <a:prstGeom prst="roundRect">
            <a:avLst>
              <a:gd name="adj" fmla="val 11360"/>
            </a:avLst>
          </a:prstGeom>
          <a:solidFill>
            <a:schemeClr val="accent4"/>
          </a:solidFill>
          <a:ln w="127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3714" tIns="33714" rIns="33714" bIns="33714" numCol="1" spcCol="38100" rtlCol="0" anchor="ctr">
            <a:noAutofit/>
          </a:bodyPr>
          <a:lstStyle/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endParaRPr lang="ru-RU" sz="3200" dirty="0"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endParaRPr lang="ru-RU" sz="3200" dirty="0"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endParaRPr lang="ru-RU" sz="3200" dirty="0"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endParaRPr lang="ru-RU" sz="3200" dirty="0"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r>
              <a:rPr lang="ru-RU" sz="3200" dirty="0">
                <a:latin typeface="Tinkoff Sans" panose="02000506050000020004" pitchFamily="2" charset="0"/>
              </a:rPr>
              <a:t>Сайт</a:t>
            </a:r>
          </a:p>
          <a:p>
            <a:pPr algn="ctr">
              <a:lnSpc>
                <a:spcPts val="2359"/>
              </a:lnSpc>
            </a:pPr>
            <a:r>
              <a:rPr lang="ru-RU" sz="3200" dirty="0">
                <a:latin typeface="Tinkoff Sans" panose="02000506050000020004" pitchFamily="2" charset="0"/>
              </a:rPr>
              <a:t> </a:t>
            </a:r>
            <a:endParaRPr lang="en-US" sz="3200" dirty="0"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r>
              <a:rPr lang="ru-RU" sz="3200" dirty="0">
                <a:latin typeface="Tinkoff Sans" panose="02000506050000020004" pitchFamily="2" charset="0"/>
              </a:rPr>
              <a:t>Т-Банк</a:t>
            </a:r>
          </a:p>
          <a:p>
            <a:pPr algn="ctr">
              <a:lnSpc>
                <a:spcPts val="2359"/>
              </a:lnSpc>
            </a:pPr>
            <a:r>
              <a:rPr lang="en-US" sz="3200" dirty="0">
                <a:latin typeface="Tinkoff Sans" panose="02000506050000020004" pitchFamily="2" charset="0"/>
              </a:rPr>
              <a:t> </a:t>
            </a:r>
            <a:r>
              <a:rPr lang="ru-RU" sz="3200" dirty="0">
                <a:latin typeface="Tinkoff Sans" panose="02000506050000020004" pitchFamily="2" charset="0"/>
              </a:rPr>
              <a:t>Образование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64218F-1567-4178-8E0A-F105CC483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86" y="2402125"/>
            <a:ext cx="2563413" cy="2563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1">
            <a:extLst>
              <a:ext uri="{FF2B5EF4-FFF2-40B4-BE49-F238E27FC236}">
                <a16:creationId xmlns:a16="http://schemas.microsoft.com/office/drawing/2014/main" id="{6DE6CCAD-E499-4232-B399-06657B5DE139}"/>
              </a:ext>
            </a:extLst>
          </p:cNvPr>
          <p:cNvSpPr/>
          <p:nvPr/>
        </p:nvSpPr>
        <p:spPr>
          <a:xfrm>
            <a:off x="3869875" y="2105105"/>
            <a:ext cx="3073026" cy="5393803"/>
          </a:xfrm>
          <a:prstGeom prst="roundRect">
            <a:avLst>
              <a:gd name="adj" fmla="val 11360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3714" tIns="33714" rIns="33714" bIns="33714" numCol="1" spcCol="38100" rtlCol="0" anchor="ctr">
            <a:noAutofit/>
          </a:bodyPr>
          <a:lstStyle/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r>
              <a:rPr lang="ru-RU" sz="1327" dirty="0">
                <a:latin typeface="Tinkoff Sans" panose="02000506050000020004" pitchFamily="2" charset="0"/>
              </a:rPr>
              <a:t>   </a:t>
            </a:r>
          </a:p>
          <a:p>
            <a:pPr algn="ctr">
              <a:lnSpc>
                <a:spcPts val="2359"/>
              </a:lnSpc>
            </a:pPr>
            <a:endParaRPr lang="ru-RU" sz="1327" dirty="0"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endParaRPr lang="ru-RU" sz="1327" dirty="0"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endParaRPr lang="ru-RU" sz="1327" dirty="0">
              <a:latin typeface="Tinkoff Sans" panose="02000506050000020004" pitchFamily="2" charset="0"/>
            </a:endParaRPr>
          </a:p>
          <a:p>
            <a:pPr algn="ctr">
              <a:lnSpc>
                <a:spcPts val="2359"/>
              </a:lnSpc>
            </a:pPr>
            <a:r>
              <a:rPr lang="en-US" sz="3200" dirty="0">
                <a:latin typeface="Tinkoff Sans" panose="02000506050000020004" pitchFamily="2" charset="0"/>
              </a:rPr>
              <a:t>Telegram</a:t>
            </a:r>
            <a:r>
              <a:rPr lang="ru-RU" sz="3200" dirty="0">
                <a:latin typeface="Tinkoff Sans" panose="02000506050000020004" pitchFamily="2" charset="0"/>
              </a:rPr>
              <a:t> канал</a:t>
            </a:r>
          </a:p>
          <a:p>
            <a:pPr algn="ctr">
              <a:lnSpc>
                <a:spcPts val="2359"/>
              </a:lnSpc>
            </a:pPr>
            <a:r>
              <a:rPr lang="ru-RU" sz="3200" dirty="0">
                <a:latin typeface="Tinkoff Sans" panose="02000506050000020004" pitchFamily="2" charset="0"/>
              </a:rPr>
              <a:t> </a:t>
            </a:r>
          </a:p>
          <a:p>
            <a:pPr algn="ctr">
              <a:lnSpc>
                <a:spcPts val="2359"/>
              </a:lnSpc>
            </a:pPr>
            <a:r>
              <a:rPr lang="ru-RU" sz="3200" dirty="0">
                <a:latin typeface="Tinkoff Sans" panose="02000506050000020004" pitchFamily="2" charset="0"/>
              </a:rPr>
              <a:t>Т-Образование</a:t>
            </a:r>
          </a:p>
          <a:p>
            <a:pPr algn="ctr">
              <a:lnSpc>
                <a:spcPts val="2359"/>
              </a:lnSpc>
            </a:pPr>
            <a:endParaRPr lang="ru-RU" sz="1327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434E684-D5F7-4C4B-8B3E-4E10378767C5}"/>
              </a:ext>
            </a:extLst>
          </p:cNvPr>
          <p:cNvGrpSpPr/>
          <p:nvPr/>
        </p:nvGrpSpPr>
        <p:grpSpPr>
          <a:xfrm>
            <a:off x="4119267" y="2402126"/>
            <a:ext cx="2521797" cy="2563412"/>
            <a:chOff x="3859373" y="2736347"/>
            <a:chExt cx="1601603" cy="160160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19805C8-B03F-5BCA-96DB-7E466F700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373" y="2736347"/>
              <a:ext cx="1601603" cy="160160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73F758C-FFF3-ED5C-B4ED-D873FE314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8" y="2863141"/>
              <a:ext cx="1311512" cy="1311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7521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083" y="50610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Актуальность прогнозирования котировок акций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35412" y="4045644"/>
            <a:ext cx="3618682" cy="590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Интерес к инвестициям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35413" y="4636002"/>
            <a:ext cx="4217089" cy="1651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Растет интерес к фондовому рынку в России. Инвесторам нужны точные инструменты.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50908" y="40343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Надежный анализ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350909" y="4707188"/>
            <a:ext cx="4217088" cy="1964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Существует потребность в надежных инструментах анализа. Нейросети предоставляют новые возможности.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949891" y="4015458"/>
            <a:ext cx="37421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Преимущества нейросетей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882207" y="4544489"/>
            <a:ext cx="4523899" cy="344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Нейросети лучше традиционных методов</a:t>
            </a: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(фундаментальный и технический анализ)</a:t>
            </a: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 Они выявляют сложные закономерности</a:t>
            </a: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и зависимости, способны адаптироваться к рыночным шумам.</a:t>
            </a:r>
            <a:endParaRPr lang="en-US" sz="24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C49FBB-E6F6-46A0-9398-2B408C6051B3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A849D359-8CF6-40D2-BAB2-9A1994391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68" y="1956271"/>
            <a:ext cx="1239970" cy="1488022"/>
          </a:xfrm>
          <a:prstGeom prst="rect">
            <a:avLst/>
          </a:prstGeom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59AEE191-8855-4D90-BC3E-F38EA627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61" y="1956270"/>
            <a:ext cx="1239970" cy="1488022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A7A8B021-969D-4525-BCC9-A0B47054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0973" y="1956271"/>
            <a:ext cx="1239969" cy="14880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18" y="0"/>
            <a:ext cx="493608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9632" y="1242061"/>
            <a:ext cx="8524937" cy="904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Обзор используемых технологий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61" y="2826128"/>
            <a:ext cx="781526" cy="7815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7761" y="3934980"/>
            <a:ext cx="7815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264254" y="4475501"/>
            <a:ext cx="3199038" cy="1480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Кроссплатформенный язык для бэкенда, отличающийся стабильностью.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83" y="2810578"/>
            <a:ext cx="797076" cy="7970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41545" y="3938825"/>
            <a:ext cx="20611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T-Bank API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3751525" y="4473053"/>
            <a:ext cx="3027999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Предоставляет данные о котировках в реальном времени. Доступна историческая аналитика (</a:t>
            </a: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свечи)</a:t>
            </a: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297" y="2826128"/>
            <a:ext cx="797076" cy="7970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2694" y="3938824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DeepLearning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067757" y="4482510"/>
            <a:ext cx="2626561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Библиотеки для обучения нейросетей. Высокая точность и сложные закономерности.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342" y="532090"/>
            <a:ext cx="902495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лгоритм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пр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едсказания котировок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94" y="1579959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57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Сбор данных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805702" y="2190274"/>
            <a:ext cx="51616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Запрос к T-Bank API, </a:t>
            </a:r>
            <a:r>
              <a:rPr lang="ru-RU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получение </a:t>
            </a: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 обработка данных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57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Подготовка данных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805702" y="3410903"/>
            <a:ext cx="51616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Подготовка и распределение данных</a:t>
            </a: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57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Обучение модели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805702" y="4631531"/>
            <a:ext cx="583748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Использование Deeplearning4j</a:t>
            </a:r>
            <a:r>
              <a:rPr lang="ru-RU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обучения нейросети.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57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Прогнозирование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805702" y="5852160"/>
            <a:ext cx="583748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Применение обученной модели для предсказания котировок.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057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Оценка результатов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1805702" y="7072789"/>
            <a:ext cx="631456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Сравнение прогнозируемых и фактических значений</a:t>
            </a:r>
            <a:endParaRPr lang="en-US" sz="20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7C80E57-005B-4F17-B00F-D85BC4AA9E16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C66CFC9-4F05-4FB8-8B45-C5CF23DCD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-14579"/>
            <a:ext cx="5257798" cy="82441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5102" y="833592"/>
            <a:ext cx="94434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Моделирование 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нейросет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556994" y="2153106"/>
            <a:ext cx="33830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Выбор архитектуры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7271" y="2738841"/>
            <a:ext cx="4892791" cy="78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3000"/>
              </a:lnSpc>
            </a:pP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Классический</a:t>
            </a:r>
          </a:p>
          <a:p>
            <a:pPr algn="r">
              <a:lnSpc>
                <a:spcPts val="3000"/>
              </a:lnSpc>
            </a:pP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</a:t>
            </a:r>
            <a:r>
              <a:rPr lang="ru-RU" sz="240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ногослойный </a:t>
            </a: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перцептрон (</a:t>
            </a: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MLP)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536" y="2863985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05921" y="3608840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750319" y="2028530"/>
            <a:ext cx="38563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Настройка параметров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9750318" y="2524067"/>
            <a:ext cx="4015378" cy="1919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Общее количество слоев (включая выходной) = 3</a:t>
            </a:r>
          </a:p>
          <a:p>
            <a:pPr>
              <a:lnSpc>
                <a:spcPts val="3000"/>
              </a:lnSpc>
            </a:pPr>
            <a:r>
              <a:rPr lang="ru-RU" sz="2400" dirty="0">
                <a:latin typeface="Roboto Light" panose="020B0604020202020204" charset="0"/>
                <a:ea typeface="Roboto Light" panose="020B0604020202020204" charset="0"/>
              </a:rPr>
              <a:t>Размер скрытого состояния уменьшается от 20 → 10 нейронов</a:t>
            </a:r>
            <a:r>
              <a:rPr lang="ru-RU" sz="1850" dirty="0">
                <a:latin typeface="Roboto Light" panose="020B0604020202020204" charset="0"/>
                <a:ea typeface="Roboto Light" panose="020B0604020202020204" charset="0"/>
              </a:rPr>
              <a:t>.</a:t>
            </a:r>
            <a:endParaRPr lang="en-US" sz="185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36" y="2863985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6793" y="3994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506053" y="5908294"/>
            <a:ext cx="3579628" cy="437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Реализация модели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9506054" y="6489815"/>
            <a:ext cx="4431904" cy="409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Использование Deeplearning4j</a:t>
            </a:r>
            <a:endParaRPr lang="en-US" sz="2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536" y="2863985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31030" y="6205474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714493" y="56170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Обучение модели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727143" y="6281445"/>
            <a:ext cx="3962014" cy="1466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3000"/>
              </a:lnSpc>
            </a:pP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Функция потерь – </a:t>
            </a:r>
          </a:p>
          <a:p>
            <a:pPr algn="r">
              <a:lnSpc>
                <a:spcPts val="3000"/>
              </a:lnSpc>
            </a:pP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кросс-энтропия (XENT),</a:t>
            </a:r>
          </a:p>
          <a:p>
            <a:pPr algn="r">
              <a:lnSpc>
                <a:spcPts val="3000"/>
              </a:lnSpc>
            </a:pP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которая используется </a:t>
            </a:r>
          </a:p>
          <a:p>
            <a:pPr algn="r">
              <a:lnSpc>
                <a:spcPts val="3000"/>
              </a:lnSpc>
            </a:pPr>
            <a:r>
              <a:rPr lang="ru-RU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предсказания события.</a:t>
            </a:r>
            <a:endParaRPr lang="en-US" sz="24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536" y="2863985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647781" y="585941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8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52216B8-2209-4A58-A771-A090FC8ABFD3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092D7B3-55FA-4F9E-B824-472061433581}"/>
              </a:ext>
            </a:extLst>
          </p:cNvPr>
          <p:cNvSpPr/>
          <p:nvPr/>
        </p:nvSpPr>
        <p:spPr>
          <a:xfrm>
            <a:off x="7652750" y="700998"/>
            <a:ext cx="94434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Конфигурация нейросети</a:t>
            </a:r>
            <a:endParaRPr lang="en-US" sz="4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C19A569-84CC-47B7-98E0-1BDE13B83F05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CF0BA098-DC15-469B-AED5-ACFBFFBBEB1A}"/>
              </a:ext>
            </a:extLst>
          </p:cNvPr>
          <p:cNvSpPr/>
          <p:nvPr/>
        </p:nvSpPr>
        <p:spPr>
          <a:xfrm>
            <a:off x="7652751" y="1785968"/>
            <a:ext cx="6641547" cy="6443632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F8C14D9-6C51-404F-8886-7D85A31E3741}"/>
              </a:ext>
            </a:extLst>
          </p:cNvPr>
          <p:cNvSpPr/>
          <p:nvPr/>
        </p:nvSpPr>
        <p:spPr>
          <a:xfrm>
            <a:off x="7867756" y="2044711"/>
            <a:ext cx="2816185" cy="384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3B3535"/>
                </a:solidFill>
                <a:latin typeface="Roboto Light" panose="020B0604020202020204" charset="0"/>
                <a:ea typeface="Roboto Light" panose="020B0604020202020204" charset="0"/>
                <a:cs typeface="Red Hat Text" pitchFamily="34" charset="-120"/>
              </a:rPr>
              <a:t>Особенности</a:t>
            </a:r>
            <a:endParaRPr lang="en-US" sz="2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01F0B4F-C13C-4C5D-86A0-70F6CFB3D867}"/>
              </a:ext>
            </a:extLst>
          </p:cNvPr>
          <p:cNvSpPr/>
          <p:nvPr/>
        </p:nvSpPr>
        <p:spPr>
          <a:xfrm>
            <a:off x="7760253" y="2744459"/>
            <a:ext cx="6534045" cy="5617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Первый скрытый слой – 20 нейронов, SIGMOID, </a:t>
            </a:r>
            <a:r>
              <a:rPr lang="ru-RU" sz="22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Dropout</a:t>
            </a: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L2-регуляризация.</a:t>
            </a:r>
          </a:p>
          <a:p>
            <a:pPr>
              <a:lnSpc>
                <a:spcPts val="3000"/>
              </a:lnSpc>
            </a:pP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Второй скрытый слой – 10 нейронов, SIGMOID, </a:t>
            </a:r>
            <a:r>
              <a:rPr lang="ru-RU" sz="22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Dropout</a:t>
            </a: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L2-регуляризация.</a:t>
            </a:r>
          </a:p>
          <a:p>
            <a:pPr>
              <a:lnSpc>
                <a:spcPts val="3000"/>
              </a:lnSpc>
            </a:pP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Выходной слой – 1 нейрон (SIGMOID), предсказывающий вероятность роста цены.</a:t>
            </a:r>
          </a:p>
          <a:p>
            <a:pPr>
              <a:lnSpc>
                <a:spcPts val="3000"/>
              </a:lnSpc>
            </a:pPr>
            <a:r>
              <a:rPr lang="ru-RU" sz="22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Сигмоид</a:t>
            </a: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как функция активации (для нелинейности).</a:t>
            </a:r>
          </a:p>
          <a:p>
            <a:pPr>
              <a:lnSpc>
                <a:spcPts val="3000"/>
              </a:lnSpc>
            </a:pP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Функция потерь – бинарная кросс-энтропия (XENT).</a:t>
            </a:r>
          </a:p>
          <a:p>
            <a:pPr>
              <a:lnSpc>
                <a:spcPts val="3000"/>
              </a:lnSpc>
            </a:pP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Оптимизатор – </a:t>
            </a:r>
            <a:r>
              <a:rPr lang="ru-RU" sz="22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Adam</a:t>
            </a: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Dropout –</a:t>
            </a: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 уменьшает вероятность переобучения</a:t>
            </a:r>
          </a:p>
          <a:p>
            <a:pPr>
              <a:lnSpc>
                <a:spcPts val="3000"/>
              </a:lnSpc>
            </a:pPr>
            <a:r>
              <a:rPr lang="en-US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L2 </a:t>
            </a:r>
            <a:r>
              <a:rPr lang="ru-RU" sz="2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регуляризация - предотвращает чрезмерное увеличение весов модели</a:t>
            </a:r>
            <a:endParaRPr lang="en-US" sz="2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703FA8-D73A-4EBA-B1A6-FF4366B1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12" y="0"/>
            <a:ext cx="745326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40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49658" y="842854"/>
            <a:ext cx="574159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Демонстрация работы программы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(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UI)</a:t>
            </a:r>
            <a:endParaRPr lang="en-US" sz="4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0ABA48-7981-4952-8E13-E0DCCBF90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90"/>
          <a:stretch/>
        </p:blipFill>
        <p:spPr>
          <a:xfrm>
            <a:off x="0" y="-21279"/>
            <a:ext cx="8368748" cy="8211912"/>
          </a:xfrm>
          <a:prstGeom prst="rect">
            <a:avLst/>
          </a:prstGeom>
        </p:spPr>
      </p:pic>
      <p:sp>
        <p:nvSpPr>
          <p:cNvPr id="10" name="Shape 1">
            <a:extLst>
              <a:ext uri="{FF2B5EF4-FFF2-40B4-BE49-F238E27FC236}">
                <a16:creationId xmlns:a16="http://schemas.microsoft.com/office/drawing/2014/main" id="{96E31BE7-6585-4633-949A-FD9C071502B5}"/>
              </a:ext>
            </a:extLst>
          </p:cNvPr>
          <p:cNvSpPr/>
          <p:nvPr/>
        </p:nvSpPr>
        <p:spPr>
          <a:xfrm>
            <a:off x="8998138" y="3928141"/>
            <a:ext cx="4897154" cy="2444493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028766F-82BD-4142-88D2-B0F35DFF1173}"/>
              </a:ext>
            </a:extLst>
          </p:cNvPr>
          <p:cNvSpPr/>
          <p:nvPr/>
        </p:nvSpPr>
        <p:spPr>
          <a:xfrm>
            <a:off x="9237453" y="43434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oboto Light" panose="020B0604020202020204" charset="0"/>
                <a:ea typeface="Roboto Light" panose="020B0604020202020204" charset="0"/>
                <a:cs typeface="Red Hat Text" pitchFamily="34" charset="-120"/>
              </a:rPr>
              <a:t>Интерфейс</a:t>
            </a:r>
            <a:endParaRPr lang="en-US" sz="2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C4D2B4D-3790-414A-BA1A-F5129D857E81}"/>
              </a:ext>
            </a:extLst>
          </p:cNvPr>
          <p:cNvSpPr/>
          <p:nvPr/>
        </p:nvSpPr>
        <p:spPr>
          <a:xfrm>
            <a:off x="9252755" y="5237530"/>
            <a:ext cx="4443755" cy="124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2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Графический интерфейс на основе </a:t>
            </a:r>
            <a:r>
              <a:rPr lang="en-US" sz="2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Swagger</a:t>
            </a:r>
            <a:endParaRPr lang="en-US" sz="2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6E8F37-A2B8-4487-9EB6-E269F6EC4E9A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389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671FEC-6F85-4DF1-88FF-B69039F7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2" y="56855"/>
            <a:ext cx="7134517" cy="8115889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AA18149B-6DD0-4A2A-A27D-1FA1D28D16E8}"/>
              </a:ext>
            </a:extLst>
          </p:cNvPr>
          <p:cNvSpPr/>
          <p:nvPr/>
        </p:nvSpPr>
        <p:spPr>
          <a:xfrm>
            <a:off x="7566902" y="389083"/>
            <a:ext cx="7272220" cy="163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Демонстрация работы программы (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предсказание)</a:t>
            </a:r>
            <a:endParaRPr lang="en-US" sz="4400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C166E924-6780-4074-9D6D-29E675D71B6E}"/>
              </a:ext>
            </a:extLst>
          </p:cNvPr>
          <p:cNvSpPr/>
          <p:nvPr/>
        </p:nvSpPr>
        <p:spPr>
          <a:xfrm>
            <a:off x="8315972" y="2927963"/>
            <a:ext cx="5108785" cy="3160751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26779043-D39F-442F-B026-9510DBEDE4C6}"/>
              </a:ext>
            </a:extLst>
          </p:cNvPr>
          <p:cNvSpPr/>
          <p:nvPr/>
        </p:nvSpPr>
        <p:spPr>
          <a:xfrm>
            <a:off x="8522441" y="3153526"/>
            <a:ext cx="4019736" cy="508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Roboto Light" panose="020B0604020202020204" charset="0"/>
                <a:ea typeface="Roboto Light" panose="020B0604020202020204" charset="0"/>
                <a:cs typeface="Red Hat Text" pitchFamily="34" charset="-120"/>
              </a:rPr>
              <a:t>Пример прогнозирования</a:t>
            </a:r>
            <a:endParaRPr lang="en-US" sz="32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CF0A6CC9-C9D6-422F-870A-1B6AFD4613E4}"/>
              </a:ext>
            </a:extLst>
          </p:cNvPr>
          <p:cNvSpPr/>
          <p:nvPr/>
        </p:nvSpPr>
        <p:spPr>
          <a:xfrm>
            <a:off x="8522441" y="4399377"/>
            <a:ext cx="4695848" cy="1432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Прогноз для конкретной акции, например, Сбербанка (SBERP).</a:t>
            </a:r>
            <a:endParaRPr lang="en-US" sz="28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B8B3CA8-A230-4FD1-9E3E-BB4F20E315A9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1195DF4-FA37-4AC7-B947-8D06A49B950E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881ABCA-789A-41AA-9527-F9768FCA8E13}"/>
              </a:ext>
            </a:extLst>
          </p:cNvPr>
          <p:cNvSpPr/>
          <p:nvPr/>
        </p:nvSpPr>
        <p:spPr>
          <a:xfrm>
            <a:off x="470363" y="810767"/>
            <a:ext cx="7590272" cy="843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ea typeface="Red Hat Text" panose="020B0604020202020204" charset="0"/>
                <a:cs typeface="Red Hat Text" panose="020B0604020202020204" charset="0"/>
              </a:rPr>
              <a:t>Результаты эксперимента</a:t>
            </a:r>
            <a:endParaRPr lang="en-US" sz="4400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A5F93A1-BF04-4138-8E0F-58E386761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401332"/>
              </p:ext>
            </p:extLst>
          </p:nvPr>
        </p:nvGraphicFramePr>
        <p:xfrm>
          <a:off x="470363" y="1785998"/>
          <a:ext cx="13708623" cy="59690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8735">
                  <a:extLst>
                    <a:ext uri="{9D8B030D-6E8A-4147-A177-3AD203B41FA5}">
                      <a16:colId xmlns:a16="http://schemas.microsoft.com/office/drawing/2014/main" val="1265843818"/>
                    </a:ext>
                  </a:extLst>
                </a:gridCol>
                <a:gridCol w="2168735">
                  <a:extLst>
                    <a:ext uri="{9D8B030D-6E8A-4147-A177-3AD203B41FA5}">
                      <a16:colId xmlns:a16="http://schemas.microsoft.com/office/drawing/2014/main" val="2859294363"/>
                    </a:ext>
                  </a:extLst>
                </a:gridCol>
                <a:gridCol w="2437919">
                  <a:extLst>
                    <a:ext uri="{9D8B030D-6E8A-4147-A177-3AD203B41FA5}">
                      <a16:colId xmlns:a16="http://schemas.microsoft.com/office/drawing/2014/main" val="841425187"/>
                    </a:ext>
                  </a:extLst>
                </a:gridCol>
                <a:gridCol w="2851893">
                  <a:extLst>
                    <a:ext uri="{9D8B030D-6E8A-4147-A177-3AD203B41FA5}">
                      <a16:colId xmlns:a16="http://schemas.microsoft.com/office/drawing/2014/main" val="3566783249"/>
                    </a:ext>
                  </a:extLst>
                </a:gridCol>
                <a:gridCol w="1671856">
                  <a:extLst>
                    <a:ext uri="{9D8B030D-6E8A-4147-A177-3AD203B41FA5}">
                      <a16:colId xmlns:a16="http://schemas.microsoft.com/office/drawing/2014/main" val="1116322182"/>
                    </a:ext>
                  </a:extLst>
                </a:gridCol>
                <a:gridCol w="2409485">
                  <a:extLst>
                    <a:ext uri="{9D8B030D-6E8A-4147-A177-3AD203B41FA5}">
                      <a16:colId xmlns:a16="http://schemas.microsoft.com/office/drawing/2014/main" val="933734674"/>
                    </a:ext>
                  </a:extLst>
                </a:gridCol>
              </a:tblGrid>
              <a:tr h="928042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Акция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Текущая цена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Прогноз</a:t>
                      </a:r>
                      <a:endParaRPr lang="en-US" sz="28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(Вероятность роста)</a:t>
                      </a:r>
                      <a:endParaRPr lang="ru-RU" sz="2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Куплено (песочница)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Результат на следующий день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36010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SBERP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301,7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58,35%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1836767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T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3194,6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80,74%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3389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6%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2450896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NVTK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1235,2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82,21%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10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1318,6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146445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SIBN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623,3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48,86%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044598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LKOH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7288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53,78%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7891347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OZON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3888,5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69,85%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10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4074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5%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8063108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YDEX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4306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78,31%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10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4589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7%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9556783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TATNP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668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46,38%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7993331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TRNFP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1146,2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48,45%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53344950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X5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3248,5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75,26%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3349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95623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06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487</Words>
  <Application>Microsoft Office PowerPoint</Application>
  <PresentationFormat>Произвольный</PresentationFormat>
  <Paragraphs>167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Tinkoff Sans</vt:lpstr>
      <vt:lpstr>Red Hat Text</vt:lpstr>
      <vt:lpstr>Roboto Medium</vt:lpstr>
      <vt:lpstr>Roboto Light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Святослав Милькин</cp:lastModifiedBy>
  <cp:revision>35</cp:revision>
  <dcterms:created xsi:type="dcterms:W3CDTF">2025-03-15T07:11:38Z</dcterms:created>
  <dcterms:modified xsi:type="dcterms:W3CDTF">2025-03-18T20:52:32Z</dcterms:modified>
</cp:coreProperties>
</file>